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כותרת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22" name="כותרת משנה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20" name="מציין מיקום של כותרת תחתונה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אליפסה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מלבן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אליפסה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מלבן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מלבן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9" name="תרשים זרימה: תהליך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תרשים זרימה: תהליך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עוגה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אליפסה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טבעת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מלבן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מציין מיקום של כותרת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מציין מיקום טקסט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24" name="מציין מיקום של תאריך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47DD31-2EF0-4A9F-A575-A03B6EAC34B7}" type="datetimeFigureOut">
              <a:rPr lang="en-US" smtClean="0"/>
              <a:pPr/>
              <a:t>5/25/2015</a:t>
            </a:fld>
            <a:endParaRPr lang="en-US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מציין מיקום של מספר שקופית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82F640D-E976-4571-AF20-82736FE0C8D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מלבן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google.co.il/url?sa=i&amp;rct=j&amp;q=&amp;esrc=s&amp;source=images&amp;cd=&amp;cad=rja&amp;uact=8&amp;ved=0CAcQjRw&amp;url=http://forums.fatakat.com/thread2129599&amp;ei=wdBiVdeXDcG9Ua2MgJgO&amp;bvm=bv.93990622,d.d24&amp;psig=AFQjCNF5zo_VjYIeOvMLYd5cGPeIB0UfNA&amp;ust=1432625710921339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.il/url?sa=i&amp;rct=j&amp;q=&amp;esrc=s&amp;source=images&amp;cd=&amp;cad=rja&amp;uact=8&amp;ved=0CAcQjRw&amp;url=http://fawzya.com/2014/08/31/16-%D9%86%D9%88%D8%B9-%D9%81%D8%A7%D9%83%D9%87%D8%A9-%D9%88%D8%AE%D8%B6%D8%B1%D9%88%D8%A7%D8%AA-%D9%84%D9%84%D8%AC%D9%85%D8%A7%D9%84-%D9%88%D8%A7%D9%84%D8%B7%D8%A7%D9%82%D8%A9-%D9%81%D9%8A-%D8%A7/&amp;ei=tQ5jVbzfFsPvUoSegaAC&amp;bvm=bv.93990622,d.bGQ&amp;psig=AFQjCNGMA_iY0ajjGVZw-QS6Exqw4Y5sMA&amp;ust=1432641582770871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hyperlink" Target="http://www.google.co.il/url?sa=i&amp;rct=j&amp;q=&amp;esrc=s&amp;source=images&amp;cd=&amp;cad=rja&amp;uact=8&amp;ved=0CAcQjRw&amp;url=http://en.wikipedia.org/wiki/Peel_(fruit)&amp;ei=NdRiVeGLJISsU87-gTA&amp;psig=AFQjCNEGfT12aVygQUdvhj95ebYFv9Kxig&amp;ust=1432626580631470" TargetMode="External"/><Relationship Id="rId7" Type="http://schemas.openxmlformats.org/officeDocument/2006/relationships/hyperlink" Target="http://www.google.co.il/url?sa=i&amp;rct=j&amp;q=&amp;esrc=s&amp;source=images&amp;cd=&amp;cad=rja&amp;uact=8&amp;ved=0CAcQjRw&amp;url=http://byotna.kenanaonline.com/posts/468855&amp;ei=-tRiVabEOoS0UaO3gNgM&amp;psig=AFQjCNHZNCHPXdD6OcHIh6py8Irr4POUFA&amp;ust=1432626797127980" TargetMode="External"/><Relationship Id="rId2" Type="http://schemas.openxmlformats.org/officeDocument/2006/relationships/hyperlink" Target="http://www.google.co.il/url?sa=i&amp;rct=j&amp;q=&amp;esrc=s&amp;source=images&amp;cd=&amp;ved=0CAcQjRw&amp;url=http://en.wikipedia.org/wiki/Peel_(fruit)&amp;ei=HtRiVfOqO8vsUs_6gFA&amp;bvm=bv.93990622,d.d24&amp;psig=AFQjCNEGfT12aVygQUdvhj95ebYFv9Kxig&amp;ust=143262658063147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hyperlink" Target="http://www.google.co.il/url?sa=i&amp;rct=j&amp;q=&amp;esrc=s&amp;source=images&amp;cd=&amp;cad=rja&amp;uact=8&amp;ved=0CAcQjRw&amp;url=http://slabnews.com/article/184526/%D9%82%D8%B4%D8%B1-%D8%A7%D9%84%D8%AA%D9%81%D8%A7%D8%AD-%D9%84%D9%84%D8%AA%D8%AE%D9%84%D8%B5-%D9%85%D9%86-%D8%AF%D9%87%D9%88%D9%86-%D8%A7%D9%84%D8%AC%D8%B3%D9%85&amp;ei=ddRiVa7WCMG0UOmXgNAH&amp;psig=AFQjCNEGfT12aVygQUdvhj95ebYFv9Kxig&amp;ust=1432626580631470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google.co.il/url?sa=i&amp;rct=j&amp;q=&amp;esrc=s&amp;source=images&amp;cd=&amp;cad=rja&amp;uact=8&amp;ved=0CAcQjRw&amp;url=http://atyabtabkha.3a2ilati.com/%D9%86%D8%B5%D8%A7%D8%A6%D8%AD/%D8%B7%D8%A8%D8%AE-1/%D9%83%D9%8A%D9%81+%D8%AA%D8%AD%D8%B6%D8%B1%D9%8A%D9%86+%D8%AB%D9%85%D8%B1%D8%A9+%D8%A7%D9%84%D8%A3%D9%81%D9%88%D9%83%D8%A7%D8%AF%D9%88-235&amp;ei=NdZiVeI0wv1Q1OKBUA&amp;psig=AFQjCNE2kN81a6UCD9diixp7RtayWNJ62Q&amp;ust=1432627090446665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www.google.co.il/url?sa=i&amp;rct=j&amp;q=&amp;esrc=s&amp;source=images&amp;cd=&amp;cad=rja&amp;uact=8&amp;ved=0CAcQjRw&amp;url=http://www.bilginsirin.com/dogal-yontemlerle-dis-beyazlatma&amp;ei=gtZiVe3bNYnwUKaqgZgM&amp;psig=AFQjCNEtXvBba05mPw134DWp2m1tJKgPJA&amp;ust=143262716756869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.il/url?sa=i&amp;rct=j&amp;q=&amp;esrc=s&amp;source=images&amp;cd=&amp;cad=rja&amp;uact=8&amp;ved=&amp;url=http://www.toasto.com/free-photos/food-and-drink/food/red-hot-chilli-peppers-with-seeds/&amp;ei=nNdiVeObLMn9UKatgZAD&amp;psig=AFQjCNGVDudJUvPJBxik9qhdy5UWH6rT4w&amp;ust=143262748517626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http://www.google.co.il/url?sa=i&amp;rct=j&amp;q=&amp;esrc=s&amp;source=images&amp;cd=&amp;cad=rja&amp;uact=8&amp;ved=0CAcQjRw&amp;url=http://chemistry.about.com/od/healthsafety/f/Do-Apple-Seeds-Contain-Poison.htm&amp;ei=DdhiVdPxDcb0UqzzgdgO&amp;psig=AFQjCNHNcrcP969eUOjR9zYa8x4Ff6qWyg&amp;ust=1432627580549528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google.co.il/url?sa=i&amp;rct=j&amp;q=&amp;esrc=s&amp;source=images&amp;cd=&amp;cad=rja&amp;uact=8&amp;ved=0CAcQjRw&amp;url=http://vb.arabseyes.com/t420848.html&amp;ei=SxljVdG5IcGyU5D1gJAK&amp;bvm=bv.93990622,d.bGQ&amp;psig=AFQjCNEXQx6ZhA9sXhqvdmnwvL9_Yi_UuA&amp;ust=143264427111912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hyperlink" Target="http://www.google.co.il/url?sa=i&amp;rct=j&amp;q=&amp;esrc=s&amp;source=images&amp;cd=&amp;cad=rja&amp;uact=8&amp;ved=0CAcQjRw&amp;url=http://www.fotosearch.ae/CSP415/k4154045/&amp;ei=nRljVdi3DYn0UpC6gegL&amp;bvm=bv.93990622,d.bGQ&amp;psig=AFQjCNGJXzQKc75pSl9rJCZtlaHXHZWeXA&amp;ust=1432644364926456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http://files2.fatakat.com/2011/10/13191869504964.gif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76200"/>
            <a:ext cx="9144000" cy="6781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1447800" y="1676400"/>
            <a:ext cx="6705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A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اجزاء الثمرة</a:t>
            </a:r>
          </a:p>
          <a:p>
            <a:pPr algn="ctr"/>
            <a:r>
              <a:rPr lang="ar-SA" sz="9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وانواعها</a:t>
            </a:r>
            <a:r>
              <a:rPr lang="ar-SA" sz="9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9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914400" y="274638"/>
            <a:ext cx="8229600" cy="6583362"/>
          </a:xfrm>
        </p:spPr>
        <p:txBody>
          <a:bodyPr>
            <a:normAutofit/>
          </a:bodyPr>
          <a:lstStyle/>
          <a:p>
            <a:pPr algn="r"/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 * تتطور ثمار النباتات من </a:t>
            </a: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الازهار.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b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b="1" dirty="0" smtClean="0">
                <a:solidFill>
                  <a:schemeClr val="accent6">
                    <a:lumMod val="75000"/>
                  </a:schemeClr>
                </a:solidFill>
              </a:rPr>
              <a:t>للثمار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 يوجد </a:t>
            </a: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اشكال 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الون 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طعوم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 وروائح </a:t>
            </a: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مختلفة.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b="1" u="sng" dirty="0" smtClean="0">
                <a:solidFill>
                  <a:srgbClr val="FF0000"/>
                </a:solidFill>
              </a:rPr>
              <a:t>لكنها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 تتكون من </a:t>
            </a:r>
            <a:r>
              <a:rPr lang="ar-SA" sz="4000" b="1" u="sng" dirty="0" smtClean="0">
                <a:solidFill>
                  <a:schemeClr val="accent6">
                    <a:lumMod val="75000"/>
                  </a:schemeClr>
                </a:solidFill>
              </a:rPr>
              <a:t>اقسام </a:t>
            </a:r>
            <a:r>
              <a:rPr lang="ar-SA" sz="4000" b="1" u="sng" dirty="0" err="1" smtClean="0">
                <a:solidFill>
                  <a:schemeClr val="accent6">
                    <a:lumMod val="75000"/>
                  </a:schemeClr>
                </a:solidFill>
              </a:rPr>
              <a:t>مشتركة </a:t>
            </a: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1- القشرة 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2- 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البذور</a:t>
            </a:r>
            <a:r>
              <a:rPr lang="ar-SA" sz="4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br>
              <a:rPr lang="ar-SA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3- </a:t>
            </a: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اللب </a:t>
            </a:r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  <a:t>( ليس </a:t>
            </a:r>
            <a:br>
              <a:rPr lang="ar-SA" sz="40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dirty="0" err="1" smtClean="0">
                <a:solidFill>
                  <a:schemeClr val="accent6">
                    <a:lumMod val="75000"/>
                  </a:schemeClr>
                </a:solidFill>
              </a:rPr>
              <a:t>لجميعها )</a:t>
            </a:r>
            <a:r>
              <a:rPr lang="ar-SA" sz="40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ar-SA" sz="40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ar-SA" sz="4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en-US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6148" name="Picture 4" descr="http://fawzya.com/wp-content/uploads/2014/08/fresh_vegetables_in_basket-2560x1600-1024x62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3657600"/>
            <a:ext cx="5867400" cy="3025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i="1" u="sng" dirty="0" smtClean="0">
                <a:solidFill>
                  <a:srgbClr val="7030A0"/>
                </a:solidFill>
              </a:rPr>
              <a:t>القشرة </a:t>
            </a:r>
            <a:endParaRPr lang="en-US" b="1" i="1" u="sng" dirty="0">
              <a:solidFill>
                <a:srgbClr val="7030A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143000" y="1295400"/>
            <a:ext cx="7790688" cy="5334000"/>
          </a:xfrm>
        </p:spPr>
        <p:txBody>
          <a:bodyPr/>
          <a:lstStyle/>
          <a:p>
            <a:pPr algn="r" rtl="1"/>
            <a:r>
              <a:rPr lang="ar-SA" b="1" u="sng" dirty="0" smtClean="0"/>
              <a:t>القشرة </a:t>
            </a:r>
            <a:r>
              <a:rPr lang="ar-SA" b="1" u="sng" dirty="0" err="1" smtClean="0"/>
              <a:t>هي </a:t>
            </a:r>
            <a:r>
              <a:rPr lang="ar-SA" b="1" dirty="0" err="1" smtClean="0"/>
              <a:t>:</a:t>
            </a:r>
            <a:r>
              <a:rPr lang="ar-SA" b="1" dirty="0" smtClean="0"/>
              <a:t> </a:t>
            </a:r>
          </a:p>
          <a:p>
            <a:pPr algn="r" rtl="1">
              <a:buNone/>
            </a:pPr>
            <a:r>
              <a:rPr lang="ar-SA" dirty="0" smtClean="0"/>
              <a:t>تحافظ </a:t>
            </a:r>
            <a:r>
              <a:rPr lang="ar-SA" b="1" dirty="0" smtClean="0"/>
              <a:t>قشرة</a:t>
            </a:r>
            <a:r>
              <a:rPr lang="ar-SA" dirty="0" smtClean="0"/>
              <a:t> الثمرة على البذور من الحشرات الضارة </a:t>
            </a:r>
            <a:r>
              <a:rPr lang="ar-SA" dirty="0" err="1" smtClean="0"/>
              <a:t>والاصابات</a:t>
            </a:r>
            <a:r>
              <a:rPr lang="ar-SA" dirty="0" smtClean="0"/>
              <a:t> </a:t>
            </a:r>
            <a:r>
              <a:rPr lang="ar-SA" dirty="0" err="1" smtClean="0"/>
              <a:t>.</a:t>
            </a:r>
            <a:r>
              <a:rPr lang="ar-SA" dirty="0" smtClean="0"/>
              <a:t> </a:t>
            </a:r>
          </a:p>
          <a:p>
            <a:pPr algn="r" rtl="1">
              <a:buNone/>
            </a:pPr>
            <a:r>
              <a:rPr lang="ar-SA" dirty="0" smtClean="0"/>
              <a:t>يمكن ان تكون القشرة </a:t>
            </a:r>
            <a:r>
              <a:rPr lang="ar-SA" b="1" dirty="0" err="1" smtClean="0"/>
              <a:t>ملساء </a:t>
            </a:r>
            <a:r>
              <a:rPr lang="ar-SA" b="1" dirty="0" smtClean="0"/>
              <a:t>, </a:t>
            </a:r>
            <a:r>
              <a:rPr lang="ar-SA" b="1" dirty="0" err="1" smtClean="0"/>
              <a:t>خشنة </a:t>
            </a:r>
            <a:r>
              <a:rPr lang="ar-SA" b="1" dirty="0" smtClean="0"/>
              <a:t>, </a:t>
            </a:r>
            <a:r>
              <a:rPr lang="ar-SA" b="1" dirty="0" err="1" smtClean="0"/>
              <a:t>شعيرية</a:t>
            </a:r>
            <a:r>
              <a:rPr lang="ar-SA" b="1" dirty="0" smtClean="0"/>
              <a:t> او </a:t>
            </a:r>
            <a:r>
              <a:rPr lang="ar-SA" b="1" dirty="0" err="1" smtClean="0"/>
              <a:t>شوكية</a:t>
            </a:r>
            <a:r>
              <a:rPr lang="ar-SA" b="1" dirty="0" err="1" smtClean="0"/>
              <a:t>.</a:t>
            </a: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يمكن ان تكون القشرة </a:t>
            </a:r>
            <a:r>
              <a:rPr lang="ar-SA" b="1" dirty="0" err="1" smtClean="0"/>
              <a:t>بالوان</a:t>
            </a:r>
            <a:r>
              <a:rPr lang="ar-SA" dirty="0" smtClean="0"/>
              <a:t> مختلفة </a:t>
            </a:r>
            <a:r>
              <a:rPr lang="ar-SA" dirty="0" err="1" smtClean="0"/>
              <a:t>ومتنوعة .</a:t>
            </a:r>
            <a:r>
              <a:rPr lang="ar-SA" dirty="0" smtClean="0"/>
              <a:t> </a:t>
            </a:r>
            <a:endParaRPr lang="en-US" dirty="0"/>
          </a:p>
        </p:txBody>
      </p:sp>
      <p:sp>
        <p:nvSpPr>
          <p:cNvPr id="27650" name="AutoShape 2" descr="data:image/jpeg;base64,/9j/4AAQSkZJRgABAQAAAQABAAD/2wCEAAkGBxQSEBUUEhQVFRQXFBcUFBUUFRUUFRcVFBQWFhQWFBQYHCggGBolHBYUITEhJSkrLi4uFx8zODMsNygtLisBCgoKDg0OGxAQGiwkICQsLCwsLCwsLCwsLCwsLCwsLCwsLCwsLCwsLCwsLCwsLCwsLCwsLCwsLCwsLCwsLCwsLP/AABEIAQYAwAMBEQACEQEDEQH/xAAcAAEAAQUBAQAAAAAAAAAAAAAABQECAwQGBwj/xABDEAACAQICBgcFBQYDCQAAAAAAAQIDEQQhBRIxQVGBBhMiYXGRoTKxwdHwByNSsuFCYnJzgpIkMzQUFRZDY6LC4vH/xAAaAQEAAwEBAQAAAAAAAAAAAAAAAQMEAgUG/8QANREAAgECBAIIBQQCAwEAAAAAAAECAxEEEiExQVEFEyIyYXGBoRQzkdHwI7HB4UJiFVLxJP/aAAwDAQACEQMRAD8A9xAAAAAAAABrYrGRp2T2vYjmUlHclK5qU9Itu+7gUqsdOBIUqly9O5wZCQAAAAAAAAAAAAAAAAAAAAAAAAAAAAAAcjjsZr1m75J2XhuMlWV5F8I2Rlwr2rvKkdMl8FU3fWRopS4FM0SEJXNBwXAAAAAAAAAAAAAAAAAAAAAAAAAAAAGtpGrq0pv91+byRD2HE4alU7eX6bTE9zStiVwj7b78yFu0HsS1F2fqWRdpFctUSEJGkpMyZ0SVAAAAAAAAAAAAAAAAAAAAAAAAAABGdIp2oPvaXrf4HMtiY7nFU5drkYnuaFsStCS1ou2Vt40uS9iag8l3OxbyZSb1Jl6K2Z6TOkDISAAAAAAAAAAAAAAAAAAAAAAAAAARHSZfc/1L4nM9iY7nExfaW3fw4oxPc0LYl6d7RffnyJCJvDu6O1qitm7QeRdB3RXJamxTefI7W5BmOgAAAAAAAAAAAAAAAAAAAAAAAAACK6Sxvh33NP1OKndJjucPJ2mvFr3mSW5etiUovsZbnv2Z7iOBPEmdHT7K3PfvLIaFcyQpvYWQepxI2E9hZ4nJsHYAAAAAAAAAAAAAAAAAAAAAAAAABp6YhehNdxEtgtzz7FbfJ+79THPc0RJDAvsyXdfyOVxJ5Etoyp2duX1s8zpM5kiUo1NvAsi+1oVtaGyi44NmLyOwVAAAAAAAAAAAAAAAAAAAAAAAAAMWJhrQkuKa9ADznHQtdd1jFURogzf0bLNd6a8zm+o4EhomebRMXqJolNa2fedOVtTi1zcpmhFRs0th2tgXkgAAAAAAAAAAAAAAAAAAAAAAAApLYAee6Sp9prg3uZlqF0WW6Nl7L8+SKORZzJXAStVavxOk7MiWxMOO1b9p1JFaZt0tiNMdUVM2aLyOogyHQAAAAAAAAAAAAAAAAAAAAAAAAABwenKWrUlxvfzM1VFsGaeB2f1P3mbgWkrS/wA5rcTxHAnaTzTLL7FXM2aLyNEHoVvc2KO87iQZToAAAAAAAAAAAAAAAAAAAAAAAAAA4vpKvvpcvdwZnqlkNiHwSWfG/HuRkZeStN/eq9tityXoTxHAmo7Mu4stoVm/RzWw0Q1WpU9GbFHadrc5MspW2nbdga1TGJbCmVZLYlRbMLxb8Ct1mdZC143945+IXFk9W+RRY/8AeQ+Kj/2HVPkXxx/ejpYqHNEOnLkZY4zw8yxV4va31OcrMixSOusQsVWJiT1iFmV6+PEdYhYqq8eKCnEWZepX2HZBUAAAAAAAAHF9JP8AOlf62GaruWw2IXC5Sa+t+/kZPAuJRu0ovuRLZJMOp2CXLsnCWpv0auzwLoTvqVSjYySxajnLkTKvGGshGDlojQraTjJ7TFLHQk9y5UJIug1PZLPwCfWLsvUd3dFtPRc5vtVEl3J39dhXHo+pUd5VPojr4iMdomZaAhbOc35L4F66JpcZSfr/AEcvFy4JD/h+n+Kf9xP/ABNDm/qR8XPkg9Ax3SZz/wARS4SZPxcuKLJ6Elun8Dh9FSTvGf57k/FLjEsejKq/avzRHwOIj/lcnr6b4FHh667/ACfuZKpYtfi+5GaiyqpVvw+hOTFMXpcy5UK34VzOlRxT3Iz0jd0dhpxu6jV9yV/U3UKUoK83qU1JRfdN80FYAABZUqJbXYhtLcbmvDSNN/tI4VWD4nThJcCtXHwitt+5CVWMQoNnJadrKVRyWV+Ph+hllPPdotUbaEJT9vlfZ4395mvqW20N2dXKLSvbuewrqVFFXZ1GN9CY0dNVIvNXTs0/T67hQqxqptM5qJwZuOpbJ7efxO5SXde/qQlxRWUVUg4y2PzT4oiUY1aeSS0/Yi7hK6NDRmhHOVptqzztwXDxPKwnRbqVHGV9Hr5f2a6uJUY3XE3cVoudHtQblFbU/aXf3o31sBUw/bpNyjy4ry5/m5RCvGppJWZt4HE667zZha/WLTcoq08rJSlO6PRjLMihovOiAAAACQAAAAAAAACE07p1UVaLWtv7u7xMeJxcaOnEupUXM5Kelpzbyb55nhzx6m9TbGjYrCE5K8VPmm/IKFWaz07/AJyF4p2lYyUcc76stvf8UWUcU28kt/EiVNboYmprG2E7plTiRtR2ms93yKXLU7S0K1MReUY7s38DyukarayF9GHE2sJi3TqKa8JLjHejHhcRKlNS+vii2pTzRsdW7TSks8r34o+odppTWp5ivF5WY6b7V7WKk+1exY1oSuCnn4/SN2HklLzM00bxtKzn8RT6mtllGXaXdxXnnzPCrQ+HxHZ2eq/n7+pti+sp67olaM813nrQkrq3EyNG2XnAAAAAAABIAAAANbSOLVKnKb3LLx3HFSahFyZMY5nY8zc5Yitld3f02fH1p1MTVyw1v+X8j2IxVON2dBhdHxp+0tZ+cVy3np0Oj6dFXqLM/ZenHzMs68p93Re5tuvw/Q2Oo3oipQ5mGvCM8pJPhua8GsyupaatJXOo3jsataNKCtb1bfqzBWxdOh2UXQpynqR2Opwa1oJprdfJ/IxLpCMmXKk0QdCq3Pln5lNd5tWXwjZG7GoZbWLLHSdHMZk6b3dqPg9q5PPme50ZiNHTfDVeXH6HnYqnrmJWcbdmyzzUvU3zi7dXbfiUp/5exsYObaLKMpSjcrqJJkvCV1c9SLurozkV0hh2YS4Stykn8keb0pHsRlyf7o04V6teBkwz7K5FlHWnFlc+8ySRvKQAVBIBAAAABIAABx3T/HasY009vaf19bTxul6zjBQXE2YOF5XI/ozScYSd/asret/X1MfQ8W1Oafhby1uXYx6pWN+tPht5vxPQm9bLcpiuZhnV/RFcpKJ0lctnXUYOW/v9THiK6p07rfh6/cshBylY5+vinJ3PCavqz0IJLQw/7QyVBcTpoxRXabW/3nTelmQZoHDBvYOvqSUvwu9uK2NeRZh63VVFL88SurDNGx2CqpqLvez2rbZn1WjSfLkeTazaMuslJW2NbVsyOnlU1biRZ5XclsLK8TfTd4lD3NDpE/u4/wAa9EzD0l8pL/ZfyX4XvvyGDf3a5HWH+Ujmp32SUHkvA3rYoLgAAVAAAAAABIAPNOl83UxuqrWjZPkj5Xpip+s1yR6uDVqdyQw6SpxVt1/XK/kaujoJYWKa3u/f7FNZ3qNmKUtvkrZHbtrb7Eljzy9PeV1kn2SYu2pZpqm1TutmsovxcXL4ep5+Li5p1OCaXq1f2X7l1FpO3qQbWRia0RpT1MUgti0uiQyDNA4ZBngVsk6LRVZvVazTsmuDWTVvU+iw9WU1GS2e68TzasEm0TUoWt3M3zWWz5Mzp3uSmEeR6FJmaW5D9I6/3lOC3JzfPsx/8jzekp3nCHm/4X8mvDR7MpehuUY2gkaqcbU4xKJO8mySjsNxSVABAABUAAkAgAAEs8txEtfGVG/xu/nY+Kx3bxDXOVj2aXZpLyJiureCVu4+gcFTWWOyVjEnm1fE1b5Lz4+ZnirpP+yxmTBxvL1KtdX6kvkb2n8PbARlvdRT81JL0sRiKVujlJ7t5vrt7WIpS/8Aoa8LHIwV0eM03HQ3cTFONmJWWi4FsdiiOAZYs5ZBngytolE50crdqUd1tdeKavbl7j1Oi6jvKHr9DJi47P0Ooqw+DPoasL7HmwkbmFyNVLcqkcrhKzxGKnPbHWtH+GOUfmeLBvEYlz4X08lt9z0ZpUqSjx/k6SlC7tw+vkevFZp+RgeiN81FYAAAIAAKgkAAEFGCWeY4WClipLc5Sfq2fGKnGtjMktnJ+1z2HJxpX8CQryyefvPdqvssyR3NeXw+BQ7WLOJs4NZMzVXak2iV3kTnSyCWCcd8dTLhZpcj0+kKdsG4Lhb2aM2Gletfnc4Gk7LJ5+nI+a0jDTc9N6sxNFBehYAt1ibEmelMrkiCR0TUtWh/El5u3xLsI7Vo+a99CqurwZ3UHeC8PcfXrtU0eNtI0ekekOpws2tskoR8Z5e675EYio6dCVt3ovU7w8M9VeGv0Nfozh9Sim9/a5PYZ8FTUKd2WYmblOx0GCjlc9CgtLmWb1NovOAAAAQAAACoJAAAPNaUVDFTTWevJeFtbP0PkKaydINNX7Uv51PVk70V5GeunbuPVmnl8CqNrmKSKZKydiSS0bSvZcZJeq+ZVOFlGHNpe6Gbd+DJ7pTS/wAFWSWyOt/bJS+B7eMgnh5rwZkoP9WLZ5nhn2T5C3ZZ677xQoLUVsCS2xILrkAvVRrNbd3juEdHcNX0Z6DoXFdbQhP8STfjsl6o+vws+spJ8/xniVo5JtEN00oOq8LTSylWcn4Rj/7ehxjFmjFLiy3Cyy5n4E/SVkorZkuSLXolBcSni5Ml6UbI3RVkUFx0QAAACAACoJAAAABxGl9G1IY6dTq31UoXU8mlOWTT3p3W3948ethJRxLrJaNa+DtY206qdJQvrc1KsthEpbJnUUYpFU9tTpEzohXnBfvJ+WfwOH2sRTj/ALftd/wcy0hJ+BP6ejfC1l/0p/lZ7eJV6M14P9jHS0nHzR5RgvYPj7dlnsy7xSbMyRdEuTFiSqIIKMkksjIlok7HobU1Yzp8Ja0f4amfvuuR9B0XVvDKeXjI65iXxtK9Sm/w69ueqb6i1j6maD0foXxrxi23sVo+bIjNZ7vZaHTi3Gy4k3GSaus1uPQTT1Rm2KkkAAAAAEAqCQAAAARnSCdqL72l8fgUYh2ps7pLtnHVcmeXLRm1bFjK5puyJRPaBjerHuTfp+p1h05YuPhd+39ldXSk/QndML/D1f5U/wArPZq/Ll5MyQ7y8zyTBew+Z8d/gz2Zd4tqGdF8SsCGSzKkcHJSSJRKMDeZZwOzo9F1+rqUZbpRcHyacfezfgZ5GjDWjmTOvrPJPn9eR9DJ3VzzorWxGV2pR1JXs3e6yd7mGbTjlfE0pNO6N/QsnC6crx3fNl+Ek6ejd1wKayUtUtSbPUMpUAAAAIgkqAAAAACH6SS+7S7/AHGfE9wso945OrtPNkry0Ni2McJdo5S7dyHsdR0ZhdyfBJc3n8EWdHQbqym+Ct9f/EV4h9lIlNL/AOnq/wAqf5WepV+XLyZmh3l5nk+Ej2D49dxnsS7xiltMyL4l9NHLOmZoo4ZyUkiUwalTaWo7ROYug3hE4+1BxkvOz9H6GmirwMrdp6nV6LrdbQSb7Vld959BhpqpSyy3R59RZJ3Rjq4Np5+jE6Wh0qty+rFKFr8iiolGNrkxd2TejdbqYa3taqv8PQ9ajfq45t7IxztmdjZLTkqAAAiCSoAAAAAIHpJUziuCb8//AIZsQ9i2ktzlqstr7zz1q2zU9FY1KdXbJvi+R09Itkbux3vRrDuOHi5e1Ptv+rYvKxtwdPJSV93r+ehmryvN+Ghs6Zf+Hq/yp/lZbiNKUvJ/scU++vNHlVLKB8dF/pnsS7xrzZQi6JlpHEiWZoo4ZBRgGnXL4HaOu0FTVSnqPZKDj5po9Ho6KnNQfFNezMGJeVXNDQukNSWrLk1a1+Gez9Rha9pNS3JnHMtDoMTj46rTdrprbZ2a2o3SxOlihUuJtYHAyqtTneMNtpKzlwVnmkX4fDTqSzVFZcnu/wCiupVUVaO50B65jAABJUAIgkqAAAAUBBy+n5tzfDYvmYsS9TTRWhzeK4Lz7t5iWmiNHiYcBhpV8XCgl2PaqNfgjZtN9+S5na/UqKlw4+XH7EdyDnx4HqSR65gNTTP+mrfyp/lZVWV6Ul4P9jun34+aPK4PsHx0flnry7xgvmZy1GamjhkmZI4BbOJKYNDFl9M7idd0Md1FcD1ei/nx82efjNmcjpzSUKGLqQnsVSSt/U2iuthZddNrmy2nrTT8C6eM1tRt5OUWop5Wvv3vwZdh1kle2xxJXVj2eMrpNb8z6U8kqSQAACblQCpBIAAAALNYkhEdpbB68G4q8ksrb/E4qU8y8TqErM87xsb1HGV7p5x2Zo+drpqbzHpwemh13QjQzoxnWqL7yq07P9mC9lc9vkexgaDhDNLd+y5GPE1VJ5VsjqLm0zGtpON6NRcacl5xZzNXi/I6g7SR5PRzpnxi+Wz2X3zFGOZlbLbmzFFbBnjErbJKuBFwR+NiaabJR0vQKXbset0X89fnAxYzus8r+25SoaYnm9WpCnWVn3OD/wC6DPopUYttmWniMsVFmhovSrlGnNXfVpay45q7PNnSyyceZsjqkz6R6N4xVsJSmne8EuayfuPSw089KL/NNDza0cs2iSLykABAFQCpB0AAAADBc7ORcEkX/uGj/tHX27T2r9lv8TXEoeGpup1jWpZ1ssuXgSqLysrcgCaumgDyeNLU14fhk4+TsfGyjlzR5No9hyu0zXUczA2XJmRSzObaHaNumUsGWxyQRWlL2y2muiSjo/s8Tck2tx7XRsf11b80MWMfZZr/AGyfZ+9IU44ii2sRRhbVytUp31mu6Su2uOa4W+jeiujzoWbSex430bp0aNRqpNPivkeXXnOdpKOh6kYKCypnpXRj7UcPh4So9VUkozvGS1VHVcM83taaX923LPRhW6cLSWrfsZK1Nzlc9Q6PadpY2gq1F3jdxae2MltT815m1O6McouLsyTuSQEwCoJKkEgAAAA1ywgoRcAArcAqmAVuQDznTtHUxVZbm1Nf1JN+tz5jHQy15rnqenRd4RZE2PEe5qRmgVs6NmBWwXvYQlqSROk4yfs28XmbqeWO5MfE7LoNRs/CJ7nRa/Vv4HnYt9n1OuxdHXpzje2tGUbrK2smr3PfZgR8n9KuiGLwT6yvRcYKWoqialG6WTed1fvyb2FME7WZrqTjJ5ka2FxEI04tu7e52tzW9meedycUa4ZVFSZ9B/Y1V1tEwludWrq+Cm4+9N8zbTVo2PLrSUpto7e52VFyBKLiCQiCSoAAABq6x0BrC4Ka5ALesAKdaQSOtXEXIOM6ZQtiIT3Tg484P5SR4fSsLVIz5q30N2GfZaOfkfOS3N0TJTZWzo2YMqZJjxLvkdQ01OkWKns3likQzvOieG1YOW9/XyPqeiIdmUvQ8vFvVInz2TGYMbhIVacqdSKnCcXGcZK6cXk0wNtUfGWmsK6WJrUtVx6urUgott6qjNq19+zaRoju8nofTP2OYKVHQ2GU9slOou6NSpKUfR35nUdiuas7HanRwXRIZKLiDoqgCpBIAABpEgowCyQBjkQSY5MgGKcwSc90rWtQvvg9deCyl6e4xY+l1lF23WpdQlln5nMwqqWZ8jVXaPTiZYspZYZ4SK2gLXZOyOkZqMbzR1TV5JHMtEej6Ko6lKK4q75/SPucFS6qiovfc8WtPNNs3DUVAA8/099kuBxNSpVl10alSo6k5QqbXK7atJNJXa8iLHWdpHTdGdEywmFp4eVXrerioRm4qD1VsTSbvbidRVjibzO5KM6KyiYOkX3IOiqZALkQSVAABrap1YDUIBR0wDHKmAY5UiAa1WgyCbkVpDCOUWrZNEMk85xmEq4WTvFypXyaTbiuEl8TwsX0dd5ofQ30a62ZdhdKwlskvM8aphpx3RtTRuxxseJS6TOkissSs87K229rcyFTZ1exP9FKPXVFK16cc29z4JPeer0XgZSqdZNaIxYqrlWVbnexrH1KPMsZFWJIL41ECC5gFtiTko4k3IsU1Rckrqi5IRALkQSVAABbqk3IGqLgaouCmqTcFNUgko6YBjlQQBrT0dF7UiLE3I7E9FsNUd50acnxcI387HDpxe6OlUktmak+g2Ef/KS/hc4/laK3hqT3iixYiouJkw3QzCwd1STtn2pSmvKTZEcLSjtFESxFR7snoYdJWSsluWSL0iq5ljSJILurQBVUwC9IEMEkAAAAEgAAFQAQSVAAAAAAAKWAFgBYAWAGqANUAaoAsALAAAACwIFgSLACwAAFgBYAWAP/2Q==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951038"/>
            <a:ext cx="2981325" cy="40767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7652" name="Picture 4" descr="http://upload.wikimedia.org/wikipedia/commons/b/bc/Banana_(partially_peeled)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4148882"/>
            <a:ext cx="1981200" cy="2709118"/>
          </a:xfrm>
          <a:prstGeom prst="rect">
            <a:avLst/>
          </a:prstGeom>
          <a:noFill/>
        </p:spPr>
      </p:pic>
      <p:pic>
        <p:nvPicPr>
          <p:cNvPr id="27654" name="Picture 6" descr="http://cdn.nc.slabnews.com/public/uploads/images/90459468914195896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24200" y="4114799"/>
            <a:ext cx="2895600" cy="2743201"/>
          </a:xfrm>
          <a:prstGeom prst="rect">
            <a:avLst/>
          </a:prstGeom>
          <a:noFill/>
        </p:spPr>
      </p:pic>
      <p:pic>
        <p:nvPicPr>
          <p:cNvPr id="27656" name="Picture 8" descr="http://kenanaonline.com/photos/1238268/1238268449/large_1238268449.jpg?1352278824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943600" y="4248149"/>
            <a:ext cx="3200400" cy="26098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1143000"/>
          </a:xfrm>
        </p:spPr>
        <p:txBody>
          <a:bodyPr/>
          <a:lstStyle/>
          <a:p>
            <a:pPr algn="ctr"/>
            <a:r>
              <a:rPr lang="ar-SA" b="1" i="1" u="sng" dirty="0" smtClean="0">
                <a:solidFill>
                  <a:srgbClr val="7030A0"/>
                </a:solidFill>
              </a:rPr>
              <a:t>اللب</a:t>
            </a:r>
            <a:endParaRPr lang="en-US" b="1" i="1" u="sng" dirty="0">
              <a:solidFill>
                <a:srgbClr val="7030A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447800" y="914400"/>
            <a:ext cx="7498080" cy="4800600"/>
          </a:xfrm>
        </p:spPr>
        <p:txBody>
          <a:bodyPr/>
          <a:lstStyle/>
          <a:p>
            <a:pPr algn="r" rtl="1"/>
            <a:r>
              <a:rPr lang="ar-SA" b="1" u="sng" dirty="0" smtClean="0"/>
              <a:t>اللب </a:t>
            </a:r>
            <a:r>
              <a:rPr lang="ar-SA" b="1" u="sng" dirty="0" err="1" smtClean="0"/>
              <a:t>هو </a:t>
            </a:r>
            <a:r>
              <a:rPr lang="ar-SA" dirty="0" err="1" smtClean="0"/>
              <a:t>:</a:t>
            </a: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لثمار من اجناس معينة يوجد تحت القشرة جزء لحمي </a:t>
            </a:r>
            <a:r>
              <a:rPr lang="ar-SA" dirty="0" err="1" smtClean="0"/>
              <a:t>وعصيري .</a:t>
            </a:r>
            <a:r>
              <a:rPr lang="ar-SA" dirty="0" smtClean="0"/>
              <a:t> هذا الجزء </a:t>
            </a:r>
            <a:r>
              <a:rPr lang="ar-SA" dirty="0" err="1" smtClean="0"/>
              <a:t>يسمى </a:t>
            </a:r>
            <a:r>
              <a:rPr lang="ar-SA" dirty="0" smtClean="0"/>
              <a:t>” </a:t>
            </a:r>
            <a:r>
              <a:rPr lang="ar-SA" b="1" u="sng" dirty="0" err="1" smtClean="0"/>
              <a:t>اللب</a:t>
            </a:r>
            <a:r>
              <a:rPr lang="ar-SA" dirty="0" err="1" smtClean="0"/>
              <a:t> ” .</a:t>
            </a:r>
            <a:endParaRPr lang="ar-SA" dirty="0" smtClean="0"/>
          </a:p>
          <a:p>
            <a:pPr algn="r" rtl="1">
              <a:buNone/>
            </a:pPr>
            <a:r>
              <a:rPr lang="ar-SA" b="1" dirty="0" smtClean="0"/>
              <a:t>اللب</a:t>
            </a:r>
            <a:r>
              <a:rPr lang="ar-SA" dirty="0" smtClean="0"/>
              <a:t> غني </a:t>
            </a:r>
            <a:r>
              <a:rPr lang="ar-SA" dirty="0" err="1" smtClean="0"/>
              <a:t>بالماء </a:t>
            </a:r>
            <a:r>
              <a:rPr lang="ar-SA" dirty="0" smtClean="0"/>
              <a:t>, وبداخلة توجد </a:t>
            </a:r>
            <a:r>
              <a:rPr lang="ar-SA" dirty="0" err="1" smtClean="0"/>
              <a:t>البذور .</a:t>
            </a:r>
            <a:r>
              <a:rPr lang="ar-SA" dirty="0" smtClean="0"/>
              <a:t> </a:t>
            </a:r>
          </a:p>
          <a:p>
            <a:pPr algn="r" rtl="1">
              <a:buNone/>
            </a:pPr>
            <a:r>
              <a:rPr lang="ar-SA" dirty="0" smtClean="0"/>
              <a:t>هناك ثمار تحتوي على </a:t>
            </a:r>
            <a:r>
              <a:rPr lang="ar-SA" b="1" dirty="0" err="1" smtClean="0"/>
              <a:t>لب</a:t>
            </a:r>
            <a:r>
              <a:rPr lang="ar-SA" dirty="0" err="1" smtClean="0"/>
              <a:t> </a:t>
            </a:r>
            <a:r>
              <a:rPr lang="ar-SA" dirty="0" smtClean="0"/>
              <a:t>, وهناك ثمار </a:t>
            </a:r>
            <a:r>
              <a:rPr lang="ar-SA" b="1" u="sng" dirty="0" smtClean="0">
                <a:solidFill>
                  <a:srgbClr val="FF0000"/>
                </a:solidFill>
              </a:rPr>
              <a:t>لا</a:t>
            </a:r>
            <a:r>
              <a:rPr lang="ar-SA" dirty="0" smtClean="0"/>
              <a:t> تحتوي على </a:t>
            </a:r>
            <a:r>
              <a:rPr lang="ar-SA" b="1" dirty="0" err="1" smtClean="0"/>
              <a:t>لب</a:t>
            </a:r>
            <a:r>
              <a:rPr lang="ar-SA" dirty="0" err="1" smtClean="0"/>
              <a:t> .</a:t>
            </a:r>
            <a:r>
              <a:rPr lang="ar-SA" dirty="0" smtClean="0"/>
              <a:t> </a:t>
            </a:r>
            <a:endParaRPr lang="en-US" dirty="0"/>
          </a:p>
        </p:txBody>
      </p:sp>
      <p:pic>
        <p:nvPicPr>
          <p:cNvPr id="28674" name="Picture 2" descr="http://atyabtabkha-recipes.s3.amazonaws.com/tipimage/430x242/39/46/39461a19e9eddfb385ea76b26521ea48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29507" y="4609737"/>
            <a:ext cx="2971800" cy="2206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8676" name="Picture 4" descr="http://www.bilginsirin.com/wp-content/uploads/portakal-ile-dis-beyazlatma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0" y="4626428"/>
            <a:ext cx="3124200" cy="22315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b="1" u="sng" dirty="0" smtClean="0">
                <a:solidFill>
                  <a:srgbClr val="7030A0"/>
                </a:solidFill>
              </a:rPr>
              <a:t>البذور 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219200" y="1447800"/>
            <a:ext cx="7714488" cy="4800600"/>
          </a:xfrm>
        </p:spPr>
        <p:txBody>
          <a:bodyPr/>
          <a:lstStyle/>
          <a:p>
            <a:pPr algn="r" rtl="1"/>
            <a:r>
              <a:rPr lang="ar-SA" b="1" u="sng" dirty="0" smtClean="0"/>
              <a:t>البذور </a:t>
            </a:r>
            <a:r>
              <a:rPr lang="ar-SA" b="1" u="sng" dirty="0" err="1" smtClean="0"/>
              <a:t>هي :</a:t>
            </a:r>
            <a:r>
              <a:rPr lang="ar-SA" b="1" u="sng" dirty="0" smtClean="0"/>
              <a:t> </a:t>
            </a:r>
          </a:p>
          <a:p>
            <a:pPr algn="r" rtl="1">
              <a:buNone/>
            </a:pPr>
            <a:r>
              <a:rPr lang="ar-SA" dirty="0" smtClean="0"/>
              <a:t>داخل </a:t>
            </a:r>
            <a:r>
              <a:rPr lang="ar-SA" b="1" dirty="0" smtClean="0"/>
              <a:t>الثمرة</a:t>
            </a:r>
            <a:r>
              <a:rPr lang="ar-SA" dirty="0" smtClean="0"/>
              <a:t> يوجد </a:t>
            </a:r>
            <a:r>
              <a:rPr lang="ar-SA" dirty="0" err="1" smtClean="0"/>
              <a:t>بذور </a:t>
            </a:r>
            <a:r>
              <a:rPr lang="ar-SA" dirty="0" smtClean="0"/>
              <a:t>, من البذور تتطور نباتات جديدة.</a:t>
            </a:r>
          </a:p>
          <a:p>
            <a:pPr algn="r" rtl="1">
              <a:buNone/>
            </a:pPr>
            <a:r>
              <a:rPr lang="ar-SA" dirty="0" smtClean="0"/>
              <a:t>بعض </a:t>
            </a:r>
            <a:r>
              <a:rPr lang="ar-SA" b="1" dirty="0" smtClean="0"/>
              <a:t>الثمار</a:t>
            </a:r>
            <a:r>
              <a:rPr lang="ar-SA" dirty="0" smtClean="0"/>
              <a:t> تحوي بذرة </a:t>
            </a:r>
            <a:r>
              <a:rPr lang="ar-SA" b="1" dirty="0" err="1" smtClean="0"/>
              <a:t>واحدة </a:t>
            </a:r>
            <a:r>
              <a:rPr lang="ar-SA" dirty="0" smtClean="0"/>
              <a:t>, </a:t>
            </a:r>
            <a:r>
              <a:rPr lang="ar-SA" dirty="0" err="1" smtClean="0"/>
              <a:t>مثل </a:t>
            </a:r>
            <a:r>
              <a:rPr lang="ar-SA" dirty="0" smtClean="0"/>
              <a:t>: </a:t>
            </a:r>
            <a:r>
              <a:rPr lang="ar-SA" dirty="0" err="1" smtClean="0"/>
              <a:t>الافوكادو</a:t>
            </a:r>
            <a:r>
              <a:rPr lang="ar-SA" dirty="0" smtClean="0"/>
              <a:t> </a:t>
            </a:r>
            <a:r>
              <a:rPr lang="ar-SA" dirty="0" err="1" smtClean="0"/>
              <a:t>.</a:t>
            </a: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بعض </a:t>
            </a:r>
            <a:r>
              <a:rPr lang="ar-SA" b="1" dirty="0" smtClean="0"/>
              <a:t>الثمار</a:t>
            </a:r>
            <a:r>
              <a:rPr lang="ar-SA" dirty="0" smtClean="0"/>
              <a:t> تحوي </a:t>
            </a:r>
            <a:r>
              <a:rPr lang="ar-SA" b="1" dirty="0" smtClean="0"/>
              <a:t>عدة </a:t>
            </a:r>
            <a:r>
              <a:rPr lang="ar-SA" dirty="0" err="1" smtClean="0"/>
              <a:t>بذور </a:t>
            </a:r>
            <a:r>
              <a:rPr lang="ar-SA" dirty="0" smtClean="0"/>
              <a:t>, </a:t>
            </a:r>
            <a:r>
              <a:rPr lang="ar-SA" dirty="0" err="1" smtClean="0"/>
              <a:t>مثل </a:t>
            </a:r>
            <a:r>
              <a:rPr lang="ar-SA" dirty="0" smtClean="0"/>
              <a:t>: </a:t>
            </a:r>
            <a:r>
              <a:rPr lang="ar-SA" dirty="0" err="1" smtClean="0"/>
              <a:t>التفاح .</a:t>
            </a: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وبعض</a:t>
            </a:r>
            <a:r>
              <a:rPr lang="ar-SA" b="1" dirty="0" smtClean="0"/>
              <a:t> الثمار </a:t>
            </a:r>
            <a:r>
              <a:rPr lang="ar-SA" dirty="0" smtClean="0"/>
              <a:t>تحوي بذورا </a:t>
            </a:r>
            <a:r>
              <a:rPr lang="ar-SA" b="1" dirty="0" err="1" smtClean="0"/>
              <a:t>كثيرة </a:t>
            </a:r>
            <a:r>
              <a:rPr lang="ar-SA" dirty="0" smtClean="0"/>
              <a:t>, </a:t>
            </a:r>
            <a:r>
              <a:rPr lang="ar-SA" dirty="0" err="1" smtClean="0"/>
              <a:t>مثل </a:t>
            </a:r>
            <a:r>
              <a:rPr lang="ar-SA" dirty="0" smtClean="0"/>
              <a:t>: </a:t>
            </a:r>
            <a:r>
              <a:rPr lang="ar-SA" dirty="0" err="1" smtClean="0"/>
              <a:t>الفلفل .</a:t>
            </a:r>
            <a:endParaRPr lang="ar-SA" dirty="0" smtClean="0"/>
          </a:p>
        </p:txBody>
      </p:sp>
      <p:pic>
        <p:nvPicPr>
          <p:cNvPr id="29698" name="Picture 2" descr="http://www.toasto.com/wp-content/uploads/2010/03/red-hot-chillies-and-seed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235228"/>
            <a:ext cx="2667000" cy="26227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700" name="Picture 4" descr="http://f.tqn.com/y/chemistry/1/L/S/z/greenappleseeds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4343400"/>
            <a:ext cx="2562912" cy="2514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6000" b="1" u="sng" dirty="0" smtClean="0">
                <a:solidFill>
                  <a:schemeClr val="accent6">
                    <a:lumMod val="50000"/>
                  </a:schemeClr>
                </a:solidFill>
              </a:rPr>
              <a:t>انواع الثمار </a:t>
            </a:r>
            <a:endParaRPr lang="en-US" sz="6000" b="1" u="sng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r" rtl="1">
              <a:buNone/>
            </a:pPr>
            <a:r>
              <a:rPr lang="ar-SA" b="1" u="sng" dirty="0" smtClean="0">
                <a:solidFill>
                  <a:srgbClr val="7030A0"/>
                </a:solidFill>
              </a:rPr>
              <a:t>1- ثمار </a:t>
            </a:r>
            <a:r>
              <a:rPr lang="ar-SA" b="1" u="sng" dirty="0" err="1" smtClean="0">
                <a:solidFill>
                  <a:srgbClr val="7030A0"/>
                </a:solidFill>
              </a:rPr>
              <a:t>عصيرية</a:t>
            </a:r>
            <a:r>
              <a:rPr lang="ar-SA" b="1" u="sng" dirty="0" smtClean="0">
                <a:solidFill>
                  <a:srgbClr val="7030A0"/>
                </a:solidFill>
              </a:rPr>
              <a:t> </a:t>
            </a:r>
            <a:r>
              <a:rPr lang="ar-SA" b="1" u="sng" dirty="0" err="1" smtClean="0">
                <a:solidFill>
                  <a:srgbClr val="7030A0"/>
                </a:solidFill>
              </a:rPr>
              <a:t>:</a:t>
            </a:r>
            <a:endParaRPr lang="ar-SA" b="1" u="sng" dirty="0" smtClean="0">
              <a:solidFill>
                <a:srgbClr val="7030A0"/>
              </a:solidFill>
            </a:endParaRPr>
          </a:p>
          <a:p>
            <a:pPr algn="r" rtl="1">
              <a:buNone/>
            </a:pPr>
            <a:r>
              <a:rPr lang="ar-SA" dirty="0" smtClean="0"/>
              <a:t> هي الثمار التي يكون اللب فيها غني بالماء وبداخلها توجد </a:t>
            </a:r>
            <a:r>
              <a:rPr lang="ar-SA" dirty="0" err="1" smtClean="0"/>
              <a:t>بذور .</a:t>
            </a:r>
            <a:r>
              <a:rPr lang="ar-SA" dirty="0" smtClean="0"/>
              <a:t> </a:t>
            </a:r>
          </a:p>
          <a:p>
            <a:pPr algn="r" rtl="1">
              <a:buNone/>
            </a:pPr>
            <a:r>
              <a:rPr lang="ar-SA" dirty="0" err="1" smtClean="0"/>
              <a:t>مثل </a:t>
            </a:r>
            <a:r>
              <a:rPr lang="ar-SA" dirty="0" smtClean="0"/>
              <a:t>: </a:t>
            </a:r>
            <a:r>
              <a:rPr lang="ar-SA" dirty="0" err="1" smtClean="0"/>
              <a:t>برتقال </a:t>
            </a:r>
            <a:r>
              <a:rPr lang="ar-SA" dirty="0" smtClean="0"/>
              <a:t>, </a:t>
            </a:r>
            <a:r>
              <a:rPr lang="ar-SA" dirty="0" err="1" smtClean="0"/>
              <a:t>افوكادو</a:t>
            </a:r>
            <a:r>
              <a:rPr lang="ar-SA" dirty="0" smtClean="0"/>
              <a:t> </a:t>
            </a:r>
            <a:r>
              <a:rPr lang="ar-SA" dirty="0" err="1" smtClean="0"/>
              <a:t>,عنب </a:t>
            </a:r>
            <a:r>
              <a:rPr lang="ar-SA" dirty="0" smtClean="0"/>
              <a:t>,خوخ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u="sng" dirty="0" smtClean="0">
                <a:solidFill>
                  <a:srgbClr val="7030A0"/>
                </a:solidFill>
              </a:rPr>
              <a:t>2- </a:t>
            </a:r>
            <a:r>
              <a:rPr lang="ar-SA" b="1" u="sng" dirty="0" smtClean="0">
                <a:solidFill>
                  <a:srgbClr val="7030A0"/>
                </a:solidFill>
              </a:rPr>
              <a:t>ثمار </a:t>
            </a:r>
            <a:r>
              <a:rPr lang="ar-SA" b="1" u="sng" dirty="0" err="1" smtClean="0">
                <a:solidFill>
                  <a:srgbClr val="7030A0"/>
                </a:solidFill>
              </a:rPr>
              <a:t>جافة </a:t>
            </a:r>
            <a:r>
              <a:rPr lang="ar-SA" u="sng" dirty="0" err="1" smtClean="0">
                <a:solidFill>
                  <a:srgbClr val="7030A0"/>
                </a:solidFill>
              </a:rPr>
              <a:t>:</a:t>
            </a:r>
            <a:endParaRPr lang="ar-SA" u="sng" dirty="0" smtClean="0">
              <a:solidFill>
                <a:srgbClr val="7030A0"/>
              </a:solidFill>
            </a:endParaRPr>
          </a:p>
          <a:p>
            <a:pPr algn="r" rtl="1">
              <a:buNone/>
            </a:pPr>
            <a:r>
              <a:rPr lang="ar-SA" dirty="0" smtClean="0"/>
              <a:t>الثمار المكونة فقط من قشرة وبذور بدون </a:t>
            </a:r>
            <a:r>
              <a:rPr lang="ar-SA" dirty="0" err="1" smtClean="0"/>
              <a:t>اللب .</a:t>
            </a:r>
            <a:endParaRPr lang="en-US" dirty="0" smtClean="0"/>
          </a:p>
          <a:p>
            <a:pPr algn="r" rtl="1">
              <a:buNone/>
            </a:pPr>
            <a:r>
              <a:rPr lang="ar-SA" dirty="0" err="1" smtClean="0"/>
              <a:t>مثل </a:t>
            </a:r>
            <a:r>
              <a:rPr lang="ar-SA" dirty="0" smtClean="0"/>
              <a:t>: </a:t>
            </a:r>
            <a:r>
              <a:rPr lang="ar-SA" dirty="0" err="1" smtClean="0"/>
              <a:t>الجوز</a:t>
            </a:r>
            <a:r>
              <a:rPr lang="ar-SA" dirty="0" smtClean="0"/>
              <a:t> , عباد </a:t>
            </a:r>
            <a:r>
              <a:rPr lang="ar-SA" dirty="0" err="1" smtClean="0"/>
              <a:t>الشمس </a:t>
            </a:r>
            <a:r>
              <a:rPr lang="ar-SA" dirty="0" smtClean="0"/>
              <a:t>, </a:t>
            </a:r>
            <a:r>
              <a:rPr lang="ar-SA" dirty="0" err="1" smtClean="0"/>
              <a:t>الفستق .</a:t>
            </a:r>
            <a:r>
              <a:rPr lang="ar-SA" dirty="0" smtClean="0"/>
              <a:t> </a:t>
            </a:r>
          </a:p>
          <a:p>
            <a:pPr algn="r" rtl="1">
              <a:buNone/>
            </a:pPr>
            <a:endParaRPr lang="ar-SA" dirty="0" smtClean="0"/>
          </a:p>
        </p:txBody>
      </p:sp>
      <p:pic>
        <p:nvPicPr>
          <p:cNvPr id="2050" name="Picture 2" descr="http://img.rjeem.com/imgcache/2013/01/79789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8200" y="2667000"/>
            <a:ext cx="3200400" cy="14844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2" name="Picture 4" descr="http://fscomps.fotosearch.com/compc/CSP/CSP415/k4154045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771608"/>
            <a:ext cx="1447799" cy="208639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/>
          <p:cNvSpPr>
            <a:spLocks noGrp="1"/>
          </p:cNvSpPr>
          <p:nvPr>
            <p:ph type="title"/>
          </p:nvPr>
        </p:nvSpPr>
        <p:spPr>
          <a:xfrm>
            <a:off x="1371600" y="0"/>
            <a:ext cx="7498080" cy="838200"/>
          </a:xfrm>
        </p:spPr>
        <p:txBody>
          <a:bodyPr/>
          <a:lstStyle/>
          <a:p>
            <a:pPr algn="r"/>
            <a:r>
              <a:rPr lang="ar-SA" b="1" i="1" u="sng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اجمال:</a:t>
            </a:r>
            <a:r>
              <a:rPr lang="ar-SA" b="1" i="1" u="sng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endParaRPr lang="en-US" b="1" i="1" u="sng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מלבן מעוגל 4"/>
          <p:cNvSpPr/>
          <p:nvPr/>
        </p:nvSpPr>
        <p:spPr>
          <a:xfrm>
            <a:off x="3505200" y="914400"/>
            <a:ext cx="31242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اجزاء الثمرة </a:t>
            </a:r>
            <a:endParaRPr lang="en-US" sz="40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חץ ימינה מחורץ 6"/>
          <p:cNvSpPr/>
          <p:nvPr/>
        </p:nvSpPr>
        <p:spPr>
          <a:xfrm rot="3033509">
            <a:off x="6237933" y="1997970"/>
            <a:ext cx="1443383" cy="4572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חץ ימינה מחורץ 7"/>
          <p:cNvSpPr/>
          <p:nvPr/>
        </p:nvSpPr>
        <p:spPr>
          <a:xfrm rot="5400000">
            <a:off x="4362864" y="2037936"/>
            <a:ext cx="1180271" cy="4572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חץ ימינה מחורץ 8"/>
          <p:cNvSpPr/>
          <p:nvPr/>
        </p:nvSpPr>
        <p:spPr>
          <a:xfrm rot="7708804">
            <a:off x="2175736" y="2002488"/>
            <a:ext cx="1637773" cy="4572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מלבן מעוגל 9"/>
          <p:cNvSpPr/>
          <p:nvPr/>
        </p:nvSpPr>
        <p:spPr>
          <a:xfrm>
            <a:off x="6858000" y="3048000"/>
            <a:ext cx="17526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قشرة 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מלבן מעוגל 10"/>
          <p:cNvSpPr/>
          <p:nvPr/>
        </p:nvSpPr>
        <p:spPr>
          <a:xfrm>
            <a:off x="4114800" y="3048000"/>
            <a:ext cx="16764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بذور</a:t>
            </a:r>
            <a:endParaRPr lang="en-US" sz="3600" dirty="0"/>
          </a:p>
        </p:txBody>
      </p:sp>
      <p:sp>
        <p:nvSpPr>
          <p:cNvPr id="12" name="מלבן מעוגל 11"/>
          <p:cNvSpPr/>
          <p:nvPr/>
        </p:nvSpPr>
        <p:spPr>
          <a:xfrm>
            <a:off x="1600200" y="3048000"/>
            <a:ext cx="1752600" cy="5334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لب</a:t>
            </a:r>
            <a:endParaRPr lang="en-US" sz="4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מלבן מעוגל 12"/>
          <p:cNvSpPr/>
          <p:nvPr/>
        </p:nvSpPr>
        <p:spPr>
          <a:xfrm>
            <a:off x="3505200" y="3886200"/>
            <a:ext cx="3352800" cy="762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4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انواع الثمار </a:t>
            </a:r>
            <a:endParaRPr lang="en-US" sz="4400" b="1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4" name="חץ ימינה מחורץ 13"/>
          <p:cNvSpPr/>
          <p:nvPr/>
        </p:nvSpPr>
        <p:spPr>
          <a:xfrm rot="2352024">
            <a:off x="6054456" y="4846131"/>
            <a:ext cx="762000" cy="3810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חץ ימינה מחורץ 14"/>
          <p:cNvSpPr/>
          <p:nvPr/>
        </p:nvSpPr>
        <p:spPr>
          <a:xfrm rot="7820062">
            <a:off x="3439816" y="4871429"/>
            <a:ext cx="762000" cy="381000"/>
          </a:xfrm>
          <a:prstGeom prst="notched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מלבן מעוגל 15"/>
          <p:cNvSpPr/>
          <p:nvPr/>
        </p:nvSpPr>
        <p:spPr>
          <a:xfrm>
            <a:off x="5257800" y="5486400"/>
            <a:ext cx="3505200" cy="10668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ثمار </a:t>
            </a:r>
            <a:r>
              <a:rPr lang="ar-SA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عصيرية</a:t>
            </a:r>
            <a:r>
              <a:rPr lang="ar-SA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: تحتوي على لب 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מלבן מעוגל 16"/>
          <p:cNvSpPr/>
          <p:nvPr/>
        </p:nvSpPr>
        <p:spPr>
          <a:xfrm>
            <a:off x="1143000" y="5562600"/>
            <a:ext cx="3352800" cy="11430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ثمار جافة: لا تحتوي على لب </a:t>
            </a:r>
            <a:endParaRPr lang="en-US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לוחית 17"/>
          <p:cNvSpPr/>
          <p:nvPr/>
        </p:nvSpPr>
        <p:spPr>
          <a:xfrm rot="18538981">
            <a:off x="2189224" y="1760806"/>
            <a:ext cx="1320307" cy="381000"/>
          </a:xfrm>
          <a:prstGeom prst="plaqu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بعضها</a:t>
            </a:r>
            <a:endParaRPr lang="en-US" sz="2800" dirty="0"/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 animBg="1"/>
      <p:bldP spid="7" grpId="0" animBg="1"/>
      <p:bldP spid="8" grpId="0" animBg="1"/>
      <p:bldP spid="9" grpId="0" animBg="1"/>
      <p:bldP spid="10" grpId="0" build="p" animBg="1"/>
      <p:bldP spid="11" grpId="0" build="p" animBg="1"/>
      <p:bldP spid="12" grpId="0" build="p" animBg="1"/>
      <p:bldP spid="13" grpId="0" build="p" animBg="1"/>
      <p:bldP spid="14" grpId="0" animBg="1"/>
      <p:bldP spid="15" grpId="0" animBg="1"/>
      <p:bldP spid="16" grpId="0" build="p" animBg="1"/>
      <p:bldP spid="17" grpId="0" build="p" animBg="1"/>
      <p:bldP spid="18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מפנה השמש">
  <a:themeElements>
    <a:clrScheme name="פסגה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מפנה השמש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מפנה השמש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112</TotalTime>
  <Words>206</Words>
  <Application>Microsoft Office PowerPoint</Application>
  <PresentationFormat>‫הצגה על המסך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מפנה השמש</vt:lpstr>
      <vt:lpstr>שקופית 1</vt:lpstr>
      <vt:lpstr> * تتطور ثمار النباتات من الازهار.   للثمار يوجد اشكال , الون , طعوم وروائح مختلفة.  لكنها تتكون من اقسام مشتركة : 1- القشرة   2- البذور  3- اللب ( ليس  لجميعها )  </vt:lpstr>
      <vt:lpstr>القشرة </vt:lpstr>
      <vt:lpstr>اللب</vt:lpstr>
      <vt:lpstr>البذور </vt:lpstr>
      <vt:lpstr>انواع الثمار </vt:lpstr>
      <vt:lpstr>اجمال: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user</cp:lastModifiedBy>
  <cp:revision>17</cp:revision>
  <dcterms:created xsi:type="dcterms:W3CDTF">2015-05-25T07:33:55Z</dcterms:created>
  <dcterms:modified xsi:type="dcterms:W3CDTF">2015-05-25T18:45:58Z</dcterms:modified>
</cp:coreProperties>
</file>